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57" r:id="rId4"/>
    <p:sldId id="269" r:id="rId5"/>
    <p:sldId id="258" r:id="rId6"/>
    <p:sldId id="264" r:id="rId7"/>
    <p:sldId id="265" r:id="rId8"/>
    <p:sldId id="266" r:id="rId9"/>
    <p:sldId id="267" r:id="rId10"/>
    <p:sldId id="262" r:id="rId11"/>
    <p:sldId id="270" r:id="rId12"/>
    <p:sldId id="271" r:id="rId13"/>
    <p:sldId id="273" r:id="rId14"/>
    <p:sldId id="275" r:id="rId15"/>
    <p:sldId id="276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33"/>
    <a:srgbClr val="320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3" d="100"/>
          <a:sy n="43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9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8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0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9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9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6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7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0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1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4E65-CA8B-4E50-A16C-21062F0B8C4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BDE2-6DD4-4F85-A999-544D8FC6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0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803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206AE"/>
                </a:solidFill>
                <a:latin typeface="+mj-lt"/>
              </a:rPr>
              <a:t>Государственное учреждение образования </a:t>
            </a:r>
          </a:p>
          <a:p>
            <a:pPr algn="ctr"/>
            <a:r>
              <a:rPr lang="ru-RU" sz="2800" dirty="0" smtClean="0">
                <a:solidFill>
                  <a:srgbClr val="3206AE"/>
                </a:solidFill>
                <a:latin typeface="+mj-lt"/>
              </a:rPr>
              <a:t>«</a:t>
            </a:r>
            <a:r>
              <a:rPr lang="ru-RU" sz="2800" dirty="0" err="1" smtClean="0">
                <a:solidFill>
                  <a:srgbClr val="3206AE"/>
                </a:solidFill>
                <a:latin typeface="+mj-lt"/>
              </a:rPr>
              <a:t>Козенская</a:t>
            </a:r>
            <a:r>
              <a:rPr lang="ru-RU" sz="2800" dirty="0" smtClean="0">
                <a:solidFill>
                  <a:srgbClr val="3206AE"/>
                </a:solidFill>
                <a:latin typeface="+mj-lt"/>
              </a:rPr>
              <a:t> средняя школа </a:t>
            </a:r>
            <a:r>
              <a:rPr lang="ru-RU" sz="2800" dirty="0" err="1" smtClean="0">
                <a:solidFill>
                  <a:srgbClr val="3206AE"/>
                </a:solidFill>
                <a:latin typeface="+mj-lt"/>
              </a:rPr>
              <a:t>Мозырского</a:t>
            </a:r>
            <a:r>
              <a:rPr lang="ru-RU" sz="2800" dirty="0" smtClean="0">
                <a:solidFill>
                  <a:srgbClr val="3206AE"/>
                </a:solidFill>
                <a:latin typeface="+mj-lt"/>
              </a:rPr>
              <a:t> района»</a:t>
            </a:r>
            <a:endParaRPr lang="ru-RU" sz="2800" dirty="0">
              <a:solidFill>
                <a:srgbClr val="3206AE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668" y="2034877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0033"/>
                </a:solidFill>
                <a:latin typeface="+mj-lt"/>
              </a:rPr>
              <a:t>Человек и мир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+mj-lt"/>
              </a:rPr>
              <a:t>3 класс</a:t>
            </a:r>
          </a:p>
          <a:p>
            <a:pPr algn="ctr"/>
            <a:r>
              <a:rPr lang="ru-RU" sz="4800" b="1" dirty="0" smtClean="0">
                <a:solidFill>
                  <a:srgbClr val="990033"/>
                </a:solidFill>
                <a:latin typeface="+mj-lt"/>
              </a:rPr>
              <a:t>ДЫХАНИЕ</a:t>
            </a:r>
            <a:endParaRPr lang="ru-RU" sz="48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4723" y="5353656"/>
            <a:ext cx="446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206AE"/>
                </a:solidFill>
                <a:latin typeface="+mj-lt"/>
              </a:rPr>
              <a:t>у</a:t>
            </a:r>
            <a:r>
              <a:rPr lang="ru-RU" sz="2400" dirty="0" smtClean="0">
                <a:solidFill>
                  <a:srgbClr val="3206AE"/>
                </a:solidFill>
                <a:latin typeface="+mj-lt"/>
              </a:rPr>
              <a:t>читель начальных классов </a:t>
            </a:r>
          </a:p>
          <a:p>
            <a:r>
              <a:rPr lang="ru-RU" sz="2400" dirty="0" smtClean="0">
                <a:solidFill>
                  <a:srgbClr val="3206AE"/>
                </a:solidFill>
                <a:latin typeface="+mj-lt"/>
              </a:rPr>
              <a:t>Зайцева Татьяна Александровна</a:t>
            </a:r>
            <a:endParaRPr lang="ru-RU" sz="2400" dirty="0">
              <a:solidFill>
                <a:srgbClr val="3206A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2886"/>
            <a:ext cx="417646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²ÑÐµÐ´ Ð½ÑÐ¹ Ð²Ð¾Ð·Ð´ÑÑ Ð´Ð»Ñ Ð·Ð´Ð¾ÑÐ¾Ð²Ñ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56" y="872886"/>
            <a:ext cx="429828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²ÑÑÐ»Ð¾Ð¿Ð½ÑÐµ Ð³Ð°Ð·Ñ Ð°Ð²ÑÐ¾Ð¼Ð¾Ð±Ð¸Ð»Ðµ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38195"/>
            <a:ext cx="4176464" cy="2786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´ÑÐ¼  Ð¾Ñ ÑÐ¸Ð³Ð°ÑÐµÑ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56" y="3838196"/>
            <a:ext cx="4298284" cy="278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4188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  <a:latin typeface="+mj-lt"/>
              </a:rPr>
              <a:t>ЗАГРЯЗНЕНИЕ ВОЗДУХА</a:t>
            </a:r>
            <a:endParaRPr lang="ru-RU" sz="4800" b="1" dirty="0">
              <a:solidFill>
                <a:srgbClr val="9900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1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047" cy="68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ÐÐ°ÑÑÐ¸Ð½ÐºÐ¸ Ð¿Ð¾ Ð·Ð°Ð¿ÑÐ¾ÑÑ ÑÐ°Ð±Ð»Ð¸ÑÑ Â«ÐÐµÐ³ÐºÐ¸Ðµ ÐºÑÑÐ¸Ð»ÑÑÐ¸ÐºÐ°Â»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9" y="2060848"/>
            <a:ext cx="7845996" cy="4037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074" y="312738"/>
            <a:ext cx="8664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33"/>
                </a:solidFill>
                <a:latin typeface="+mj-lt"/>
              </a:rPr>
              <a:t>Лёгкие некурящего и курящего человека</a:t>
            </a:r>
            <a:endParaRPr lang="ru-RU" sz="48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3" name="AutoShape 4" descr="ÐÐ°ÑÑÐ¸Ð½ÐºÐ¸ Ð¿Ð¾ Ð·Ð°Ð¿ÑÐ¾ÑÑ ÑÐ¾Ð½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Ð¾Ð½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57" y="-37532"/>
            <a:ext cx="9239307" cy="68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flipV="1">
            <a:off x="1306601" y="3448602"/>
            <a:ext cx="6255115" cy="52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370280" y="2227790"/>
            <a:ext cx="1389586" cy="12471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817530" y="2412609"/>
            <a:ext cx="963906" cy="1120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1336678" y="2412609"/>
            <a:ext cx="1113528" cy="108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6139659" y="2166234"/>
            <a:ext cx="1705159" cy="13086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1328343" y="3501209"/>
            <a:ext cx="1113528" cy="1250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4370279" y="3474905"/>
            <a:ext cx="1449528" cy="13534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2817530" y="3520456"/>
            <a:ext cx="1382003" cy="12409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6129209" y="3501209"/>
            <a:ext cx="1865455" cy="14188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44" name="Прямоугольник 3143"/>
          <p:cNvSpPr/>
          <p:nvPr/>
        </p:nvSpPr>
        <p:spPr>
          <a:xfrm rot="16200000">
            <a:off x="7205809" y="2662294"/>
            <a:ext cx="2209198" cy="1525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srgbClr val="8929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5" name="Прямоугольник 3144"/>
          <p:cNvSpPr/>
          <p:nvPr/>
        </p:nvSpPr>
        <p:spPr>
          <a:xfrm>
            <a:off x="1306601" y="881286"/>
            <a:ext cx="159851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Причина </a:t>
            </a:r>
          </a:p>
        </p:txBody>
      </p:sp>
      <p:sp>
        <p:nvSpPr>
          <p:cNvPr id="3146" name="Прямоугольник 3145"/>
          <p:cNvSpPr/>
          <p:nvPr/>
        </p:nvSpPr>
        <p:spPr>
          <a:xfrm>
            <a:off x="3371181" y="918053"/>
            <a:ext cx="159851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Причина </a:t>
            </a:r>
          </a:p>
        </p:txBody>
      </p:sp>
      <p:sp>
        <p:nvSpPr>
          <p:cNvPr id="3147" name="Прямоугольник 3146"/>
          <p:cNvSpPr/>
          <p:nvPr/>
        </p:nvSpPr>
        <p:spPr>
          <a:xfrm>
            <a:off x="5305240" y="918053"/>
            <a:ext cx="159851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Причина </a:t>
            </a:r>
          </a:p>
        </p:txBody>
      </p:sp>
      <p:sp>
        <p:nvSpPr>
          <p:cNvPr id="3148" name="Прямоугольник 3147"/>
          <p:cNvSpPr/>
          <p:nvPr/>
        </p:nvSpPr>
        <p:spPr>
          <a:xfrm>
            <a:off x="7265581" y="887744"/>
            <a:ext cx="159851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Причина </a:t>
            </a:r>
          </a:p>
        </p:txBody>
      </p:sp>
      <p:sp>
        <p:nvSpPr>
          <p:cNvPr id="3150" name="Прямоугольник 3149"/>
          <p:cNvSpPr/>
          <p:nvPr/>
        </p:nvSpPr>
        <p:spPr>
          <a:xfrm>
            <a:off x="1326395" y="5865507"/>
            <a:ext cx="12459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Факт </a:t>
            </a:r>
          </a:p>
        </p:txBody>
      </p:sp>
      <p:sp>
        <p:nvSpPr>
          <p:cNvPr id="3151" name="Прямоугольник 3150"/>
          <p:cNvSpPr/>
          <p:nvPr/>
        </p:nvSpPr>
        <p:spPr>
          <a:xfrm>
            <a:off x="3768133" y="6198999"/>
            <a:ext cx="99418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Факт </a:t>
            </a:r>
          </a:p>
        </p:txBody>
      </p:sp>
      <p:sp>
        <p:nvSpPr>
          <p:cNvPr id="3152" name="Прямоугольник 3151"/>
          <p:cNvSpPr/>
          <p:nvPr/>
        </p:nvSpPr>
        <p:spPr>
          <a:xfrm>
            <a:off x="7692535" y="5440463"/>
            <a:ext cx="99418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Факт </a:t>
            </a:r>
          </a:p>
        </p:txBody>
      </p:sp>
      <p:sp>
        <p:nvSpPr>
          <p:cNvPr id="3153" name="Прямоугольник 3152"/>
          <p:cNvSpPr/>
          <p:nvPr/>
        </p:nvSpPr>
        <p:spPr>
          <a:xfrm>
            <a:off x="5654632" y="6199814"/>
            <a:ext cx="115168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206AE"/>
                </a:solidFill>
                <a:latin typeface="+mj-lt"/>
                <a:cs typeface="Times New Roman" pitchFamily="18" charset="0"/>
              </a:rPr>
              <a:t>Факт </a:t>
            </a:r>
          </a:p>
        </p:txBody>
      </p:sp>
      <p:sp>
        <p:nvSpPr>
          <p:cNvPr id="3154" name="Равнобедренный треугольник 3153"/>
          <p:cNvSpPr/>
          <p:nvPr/>
        </p:nvSpPr>
        <p:spPr>
          <a:xfrm rot="16200000">
            <a:off x="-554675" y="2966463"/>
            <a:ext cx="2302786" cy="1419769"/>
          </a:xfrm>
          <a:prstGeom prst="triangle">
            <a:avLst>
              <a:gd name="adj" fmla="val 505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28908" y="1566070"/>
            <a:ext cx="224227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курение</a:t>
            </a:r>
          </a:p>
          <a:p>
            <a:pPr algn="ctr"/>
            <a:endParaRPr lang="ru-RU" sz="500" dirty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загрязнённый</a:t>
            </a:r>
          </a:p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воздух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463" y="1594593"/>
            <a:ext cx="1773634" cy="824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инородное 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тело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03858" y="1566070"/>
            <a:ext cx="166263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вирусы</a:t>
            </a:r>
          </a:p>
          <a:p>
            <a:r>
              <a:rPr lang="ru-RU" sz="2400" dirty="0">
                <a:latin typeface="Cambria Math" pitchFamily="18" charset="0"/>
                <a:ea typeface="Cambria Math" pitchFamily="18" charset="0"/>
              </a:rPr>
              <a:t>м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икробы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инфекция 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80998" y="1602246"/>
            <a:ext cx="1483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Cambria Math" pitchFamily="18" charset="0"/>
                <a:ea typeface="Cambria Math" pitchFamily="18" charset="0"/>
              </a:rPr>
              <a:t>аллергия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733" y="4726732"/>
            <a:ext cx="200644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туберкулёз</a:t>
            </a:r>
          </a:p>
          <a:p>
            <a:pPr algn="ctr"/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dk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ак лёгких</a:t>
            </a:r>
            <a:endParaRPr lang="ru-RU" sz="2800" dirty="0">
              <a:solidFill>
                <a:schemeClr val="dk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9015" y="4726732"/>
            <a:ext cx="1582529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mbria Math" pitchFamily="18" charset="0"/>
                <a:ea typeface="Cambria Math" pitchFamily="18" charset="0"/>
              </a:rPr>
              <a:t>травма</a:t>
            </a:r>
          </a:p>
          <a:p>
            <a:pPr algn="ctr"/>
            <a:r>
              <a:rPr lang="ru-RU" sz="2800" dirty="0">
                <a:latin typeface="Cambria Math" pitchFamily="18" charset="0"/>
                <a:ea typeface="Cambria Math" pitchFamily="18" charset="0"/>
              </a:rPr>
              <a:t>удушье смерть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481" y="4726731"/>
            <a:ext cx="2075609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mbria Math" pitchFamily="18" charset="0"/>
                <a:ea typeface="Cambria Math" pitchFamily="18" charset="0"/>
              </a:rPr>
              <a:t>бронхит</a:t>
            </a:r>
          </a:p>
          <a:p>
            <a:pPr algn="ctr"/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воспаление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лёгких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760" y="4717662"/>
            <a:ext cx="12701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 Math" pitchFamily="18" charset="0"/>
                <a:ea typeface="Cambria Math" pitchFamily="18" charset="0"/>
              </a:rPr>
              <a:t>а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стма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368574" y="2729749"/>
            <a:ext cx="4066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+mj-lt"/>
                <a:cs typeface="Times New Roman" pitchFamily="18" charset="0"/>
              </a:rPr>
              <a:t>Заболевания </a:t>
            </a:r>
          </a:p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+mj-lt"/>
                <a:cs typeface="Times New Roman" pitchFamily="18" charset="0"/>
              </a:rPr>
              <a:t>органов дыхания</a:t>
            </a:r>
            <a:endParaRPr lang="ru-RU" sz="4000" dirty="0">
              <a:solidFill>
                <a:srgbClr val="99003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948830" y="2729066"/>
            <a:ext cx="3115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+mj-lt"/>
                <a:cs typeface="Times New Roman" pitchFamily="18" charset="0"/>
              </a:rPr>
              <a:t>здоровый </a:t>
            </a:r>
          </a:p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+mj-lt"/>
                <a:cs typeface="Times New Roman" pitchFamily="18" charset="0"/>
              </a:rPr>
              <a:t>образ жизни</a:t>
            </a:r>
            <a:endParaRPr lang="ru-RU" sz="4000" dirty="0">
              <a:solidFill>
                <a:srgbClr val="99003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6715" y="56747"/>
            <a:ext cx="636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</a:rPr>
              <a:t>Следствие вели…</a:t>
            </a:r>
            <a:endParaRPr lang="ru-RU" sz="4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" grpId="0" animBg="1"/>
      <p:bldP spid="2" grpId="0" animBg="1"/>
      <p:bldP spid="3" grpId="0" animBg="1"/>
      <p:bldP spid="26" grpId="0" animBg="1"/>
      <p:bldP spid="2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12863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t="20000" r="18369" b="15193"/>
          <a:stretch/>
        </p:blipFill>
        <p:spPr bwMode="auto">
          <a:xfrm>
            <a:off x="269" y="-7142"/>
            <a:ext cx="9146733" cy="686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4873" y="710113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 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5087" y="1425465"/>
            <a:ext cx="2832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105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1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о 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111009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 р а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е 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343" y="2852936"/>
            <a:ext cx="4770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 о р  т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 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583966"/>
            <a:ext cx="5991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 с  о г  л о т  к 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0408" y="4365104"/>
            <a:ext cx="4770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  о т и 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5218" y="5157192"/>
            <a:ext cx="47205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 ё  г к и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2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-45214"/>
            <a:ext cx="9144000" cy="69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Scan0001"/>
          <p:cNvPicPr>
            <a:picLocks noChangeAspect="1" noChangeArrowheads="1"/>
          </p:cNvPicPr>
          <p:nvPr/>
        </p:nvPicPr>
        <p:blipFill>
          <a:blip r:embed="rId3" cstate="print">
            <a:lum bright="-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68" y="1426565"/>
            <a:ext cx="3241767" cy="452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4406" y="2344563"/>
            <a:ext cx="390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3206AE"/>
                </a:solidFill>
                <a:latin typeface="+mj-lt"/>
              </a:rPr>
              <a:t>Носовая полость</a:t>
            </a:r>
            <a:endParaRPr lang="ru-RU" sz="4000" b="1" dirty="0">
              <a:solidFill>
                <a:srgbClr val="3206AE"/>
              </a:solidFill>
              <a:latin typeface="+mj-lt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98463" y="3052449"/>
            <a:ext cx="1897955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000" b="1">
                <a:solidFill>
                  <a:srgbClr val="3206AE"/>
                </a:solidFill>
                <a:latin typeface="+mj-lt"/>
              </a:defRPr>
            </a:lvl1pPr>
          </a:lstStyle>
          <a:p>
            <a:r>
              <a:rPr lang="ru-RU" dirty="0"/>
              <a:t>Гортань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07708" y="3884028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3206AE"/>
                </a:solidFill>
                <a:latin typeface="+mj-lt"/>
                <a:cs typeface="+mn-cs"/>
              </a:rPr>
              <a:t>Трахея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07708" y="4653136"/>
            <a:ext cx="2570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3206AE"/>
                </a:solidFill>
                <a:latin typeface="+mj-lt"/>
                <a:cs typeface="+mn-cs"/>
              </a:rPr>
              <a:t>Бронхи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29841" y="5601367"/>
            <a:ext cx="223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3206AE"/>
                </a:solidFill>
                <a:latin typeface="+mj-lt"/>
                <a:cs typeface="+mn-cs"/>
              </a:rPr>
              <a:t>Легкие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3952" y="259929"/>
            <a:ext cx="7128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Дыхательная система</a:t>
            </a:r>
            <a:endParaRPr lang="ru-RU" sz="5400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0344" y="1680473"/>
            <a:ext cx="998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3206AE"/>
                </a:solidFill>
                <a:latin typeface="+mj-lt"/>
              </a:rPr>
              <a:t>Нос</a:t>
            </a:r>
            <a:endParaRPr lang="ru-RU" sz="4000" b="1" dirty="0">
              <a:solidFill>
                <a:srgbClr val="3206A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defRPr/>
            </a:pPr>
            <a:r>
              <a:rPr lang="ru-RU" sz="4400" dirty="0" smtClean="0">
                <a:solidFill>
                  <a:srgbClr val="002060"/>
                </a:solidFill>
                <a:latin typeface="+mj-lt"/>
                <a:ea typeface="Calibri"/>
              </a:rPr>
              <a:t>С.125-127 ,</a:t>
            </a:r>
          </a:p>
          <a:p>
            <a:pPr algn="ctr" fontAlgn="t">
              <a:defRPr/>
            </a:pPr>
            <a:r>
              <a:rPr lang="ru-RU" sz="4400" dirty="0">
                <a:solidFill>
                  <a:srgbClr val="002060"/>
                </a:solidFill>
                <a:latin typeface="+mj-lt"/>
                <a:ea typeface="Calibri"/>
              </a:rPr>
              <a:t>п</a:t>
            </a:r>
            <a:r>
              <a:rPr lang="ru-RU" sz="4400" dirty="0" smtClean="0">
                <a:solidFill>
                  <a:srgbClr val="002060"/>
                </a:solidFill>
                <a:latin typeface="+mj-lt"/>
                <a:ea typeface="Calibri"/>
              </a:rPr>
              <a:t>одготовить интересный материал о гигиене дыхания</a:t>
            </a:r>
            <a:endParaRPr lang="ru-RU" sz="4400" dirty="0">
              <a:solidFill>
                <a:srgbClr val="002060"/>
              </a:solidFill>
              <a:latin typeface="+mj-lt"/>
              <a:ea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75828"/>
            <a:ext cx="6850477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990033"/>
                </a:solidFill>
                <a:latin typeface="+mj-lt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7104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580" y="1136065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206AE"/>
                </a:solidFill>
                <a:latin typeface="+mj-lt"/>
              </a:rPr>
              <a:t>Я </a:t>
            </a:r>
            <a:r>
              <a:rPr lang="ru-RU" sz="4400" dirty="0">
                <a:solidFill>
                  <a:srgbClr val="3206AE"/>
                </a:solidFill>
                <a:latin typeface="+mj-lt"/>
              </a:rPr>
              <a:t>узнал… </a:t>
            </a:r>
          </a:p>
          <a:p>
            <a:pPr lvl="0"/>
            <a:r>
              <a:rPr lang="ru-RU" sz="4400" dirty="0">
                <a:solidFill>
                  <a:srgbClr val="3206AE"/>
                </a:solidFill>
                <a:latin typeface="+mj-lt"/>
              </a:rPr>
              <a:t>Было интересно… </a:t>
            </a:r>
          </a:p>
          <a:p>
            <a:pPr lvl="0"/>
            <a:r>
              <a:rPr lang="ru-RU" sz="4400" dirty="0">
                <a:solidFill>
                  <a:srgbClr val="3206AE"/>
                </a:solidFill>
                <a:latin typeface="+mj-lt"/>
              </a:rPr>
              <a:t>Было трудно… </a:t>
            </a:r>
          </a:p>
          <a:p>
            <a:pPr lvl="0"/>
            <a:r>
              <a:rPr lang="ru-RU" sz="4400" dirty="0" smtClean="0">
                <a:solidFill>
                  <a:srgbClr val="3206AE"/>
                </a:solidFill>
                <a:latin typeface="+mj-lt"/>
              </a:rPr>
              <a:t>Я </a:t>
            </a:r>
            <a:r>
              <a:rPr lang="ru-RU" sz="4400" dirty="0">
                <a:solidFill>
                  <a:srgbClr val="3206AE"/>
                </a:solidFill>
                <a:latin typeface="+mj-lt"/>
              </a:rPr>
              <a:t>научился… </a:t>
            </a:r>
          </a:p>
          <a:p>
            <a:pPr lvl="0"/>
            <a:r>
              <a:rPr lang="ru-RU" sz="4400" dirty="0" smtClean="0">
                <a:solidFill>
                  <a:srgbClr val="3206AE"/>
                </a:solidFill>
                <a:latin typeface="+mj-lt"/>
              </a:rPr>
              <a:t>Меня </a:t>
            </a:r>
            <a:r>
              <a:rPr lang="ru-RU" sz="4400" dirty="0">
                <a:solidFill>
                  <a:srgbClr val="3206AE"/>
                </a:solidFill>
                <a:latin typeface="+mj-lt"/>
              </a:rPr>
              <a:t>удивило… </a:t>
            </a:r>
          </a:p>
          <a:p>
            <a:pPr lvl="0"/>
            <a:r>
              <a:rPr lang="ru-RU" sz="4400" dirty="0">
                <a:solidFill>
                  <a:srgbClr val="3206AE"/>
                </a:solidFill>
                <a:latin typeface="+mj-lt"/>
              </a:rPr>
              <a:t>Урок дал мне для жизни… </a:t>
            </a:r>
          </a:p>
          <a:p>
            <a:pPr lvl="0"/>
            <a:r>
              <a:rPr lang="ru-RU" sz="4400" dirty="0">
                <a:solidFill>
                  <a:srgbClr val="3206AE"/>
                </a:solidFill>
                <a:latin typeface="+mj-lt"/>
              </a:rPr>
              <a:t>Мне захотелось…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8940" y="212735"/>
            <a:ext cx="5405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990033"/>
                </a:solidFill>
                <a:latin typeface="+mj-lt"/>
              </a:rPr>
              <a:t>Сегодня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14222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²ÐµÑÐ½Ð° Ð°Ð¿ÑÐµÐ»Ñ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869" y="332656"/>
            <a:ext cx="384042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007"/>
            <a:ext cx="4984022" cy="3741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²ÐµÑÐ½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74" y="4365104"/>
            <a:ext cx="3753697" cy="2346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7707" y="180416"/>
            <a:ext cx="4608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660066"/>
                </a:solidFill>
                <a:latin typeface="+mj-lt"/>
              </a:rPr>
              <a:t>Тепло на солнышке. </a:t>
            </a:r>
            <a:endParaRPr lang="ru-RU" sz="4000" dirty="0" smtClean="0">
              <a:solidFill>
                <a:srgbClr val="660066"/>
              </a:solidFill>
              <a:latin typeface="+mj-lt"/>
            </a:endParaRPr>
          </a:p>
          <a:p>
            <a:r>
              <a:rPr lang="ru-RU" sz="4000" dirty="0" smtClean="0">
                <a:solidFill>
                  <a:srgbClr val="660066"/>
                </a:solidFill>
                <a:latin typeface="+mj-lt"/>
              </a:rPr>
              <a:t>Весна </a:t>
            </a:r>
          </a:p>
          <a:p>
            <a:r>
              <a:rPr lang="ru-RU" sz="4000" dirty="0" smtClean="0">
                <a:solidFill>
                  <a:srgbClr val="660066"/>
                </a:solidFill>
                <a:latin typeface="+mj-lt"/>
              </a:rPr>
              <a:t>Берет </a:t>
            </a:r>
            <a:r>
              <a:rPr lang="ru-RU" sz="4000" dirty="0">
                <a:solidFill>
                  <a:srgbClr val="660066"/>
                </a:solidFill>
                <a:latin typeface="+mj-lt"/>
              </a:rPr>
              <a:t>свои права</a:t>
            </a:r>
            <a:r>
              <a:rPr lang="ru-RU" sz="4000" dirty="0" smtClean="0">
                <a:solidFill>
                  <a:srgbClr val="660066"/>
                </a:solidFill>
                <a:latin typeface="+mj-lt"/>
              </a:rPr>
              <a:t>.</a:t>
            </a:r>
            <a:endParaRPr lang="ru-RU" sz="4000" dirty="0">
              <a:solidFill>
                <a:srgbClr val="660066"/>
              </a:solidFill>
              <a:latin typeface="+mj-lt"/>
            </a:endParaRPr>
          </a:p>
        </p:txBody>
      </p:sp>
      <p:pic>
        <p:nvPicPr>
          <p:cNvPr id="3" name="muzyka-vesny-melodiya-priro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44" y="5640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1925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ноет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ÑÐµÑÐ´ÑÐµ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2" y="1368643"/>
            <a:ext cx="4320751" cy="473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36600" y="2901758"/>
            <a:ext cx="266359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сердце</a:t>
            </a:r>
            <a:endParaRPr lang="ru-RU" sz="44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1822" y="1440652"/>
            <a:ext cx="27207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болит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636912"/>
            <a:ext cx="3092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щемит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6600" y="4005064"/>
            <a:ext cx="3017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6600" y="5403687"/>
            <a:ext cx="4169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разбитое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60648"/>
            <a:ext cx="3096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стучит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1528916"/>
            <a:ext cx="4044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каменное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2883974"/>
            <a:ext cx="3186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41492" y="4295691"/>
            <a:ext cx="33846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5515065"/>
            <a:ext cx="295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1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44" y="0"/>
            <a:ext cx="9212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288363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ДЫХАНИЕ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3912" y="692696"/>
            <a:ext cx="4192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</a:t>
            </a:r>
            <a:r>
              <a:rPr lang="ru-RU" sz="4000" dirty="0"/>
              <a:t>) </a:t>
            </a:r>
            <a:r>
              <a:rPr lang="ru-RU" sz="3600" dirty="0"/>
              <a:t>Кровообращение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912" y="1250479"/>
            <a:ext cx="7731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ы</a:t>
            </a:r>
            <a:r>
              <a:rPr lang="ru-RU" sz="4000" dirty="0"/>
              <a:t>) </a:t>
            </a:r>
            <a:r>
              <a:rPr lang="ru-RU" sz="3600" dirty="0"/>
              <a:t>Кислород </a:t>
            </a:r>
            <a:r>
              <a:rPr lang="ru-RU" sz="3600" dirty="0" smtClean="0"/>
              <a:t>и </a:t>
            </a:r>
            <a:r>
              <a:rPr lang="ru-RU" sz="3600" dirty="0"/>
              <a:t>питательные вещества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3912" y="1942381"/>
            <a:ext cx="3155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х</a:t>
            </a:r>
            <a:r>
              <a:rPr lang="ru-RU" sz="4000" dirty="0"/>
              <a:t>) </a:t>
            </a:r>
            <a:r>
              <a:rPr lang="ru-RU" sz="3600" dirty="0"/>
              <a:t>Аорта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646" y="2545085"/>
            <a:ext cx="2593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</a:t>
            </a:r>
            <a:r>
              <a:rPr lang="ru-RU" sz="4000" dirty="0"/>
              <a:t>) </a:t>
            </a:r>
            <a:r>
              <a:rPr lang="ru-RU" sz="3600" dirty="0"/>
              <a:t>Капилляр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3721" y="3126447"/>
            <a:ext cx="167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н</a:t>
            </a:r>
            <a:r>
              <a:rPr lang="ru-RU" sz="4000" dirty="0"/>
              <a:t>) </a:t>
            </a:r>
            <a:r>
              <a:rPr lang="ru-RU" sz="3600" dirty="0"/>
              <a:t>Вена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6075" y="3771691"/>
            <a:ext cx="2359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и</a:t>
            </a:r>
            <a:r>
              <a:rPr lang="ru-RU" sz="4000" dirty="0"/>
              <a:t>) </a:t>
            </a:r>
            <a:r>
              <a:rPr lang="ru-RU" sz="3600" dirty="0"/>
              <a:t>Артерия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1367" y="4441448"/>
            <a:ext cx="80399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е</a:t>
            </a:r>
            <a:r>
              <a:rPr lang="ru-RU" sz="4000" dirty="0"/>
              <a:t>) </a:t>
            </a:r>
            <a:r>
              <a:rPr lang="ru-RU" sz="3600" dirty="0"/>
              <a:t>Вредные привычки  и чрезмерные физические нагрузки</a:t>
            </a:r>
          </a:p>
        </p:txBody>
      </p:sp>
      <p:pic>
        <p:nvPicPr>
          <p:cNvPr id="12290" name="Picture 2" descr="ÐÐ°ÑÑÐ¸Ð½ÐºÐ¸ Ð¿Ð¾ Ð·Ð°Ð¿ÑÐ¾ÑÑ Ð´ÑÑ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67" y="1912306"/>
            <a:ext cx="2852478" cy="26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1329" y="108919"/>
            <a:ext cx="138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990033"/>
                </a:solidFill>
              </a:rPr>
              <a:t>Тест</a:t>
            </a:r>
            <a:endParaRPr lang="ru-RU" sz="5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0776" y="294973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череп</a:t>
            </a:r>
            <a:endParaRPr lang="ru-RU" sz="4400" dirty="0"/>
          </a:p>
        </p:txBody>
      </p:sp>
      <p:pic>
        <p:nvPicPr>
          <p:cNvPr id="7" name="Picture 2" descr="дыха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45" y="2375815"/>
            <a:ext cx="2887162" cy="38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0776" y="837473"/>
            <a:ext cx="4452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н</a:t>
            </a:r>
            <a:r>
              <a:rPr lang="ru-RU" sz="4400" dirty="0" smtClean="0"/>
              <a:t>ос и носоглотка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0776" y="1430591"/>
            <a:ext cx="4111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грудная клетка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3541" y="2659559"/>
            <a:ext cx="3792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кости </a:t>
            </a:r>
            <a:r>
              <a:rPr lang="ru-RU" sz="4400" dirty="0"/>
              <a:t>рук и </a:t>
            </a:r>
            <a:r>
              <a:rPr lang="ru-RU" sz="4400" dirty="0" smtClean="0"/>
              <a:t>ног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988" y="2048392"/>
            <a:ext cx="2050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гортань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541" y="3914989"/>
            <a:ext cx="3828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позвоночник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0776" y="4648392"/>
            <a:ext cx="23344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бронхи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5988" y="3353225"/>
            <a:ext cx="1935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трахея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0776" y="5301208"/>
            <a:ext cx="2144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лопатка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767" y="5949280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лёгкие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22494" y="21100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33"/>
                </a:solidFill>
              </a:rPr>
              <a:t>ОРГАНЫ ДЫХАНИЯ</a:t>
            </a:r>
            <a:endParaRPr lang="ru-RU" sz="5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Scan0001"/>
          <p:cNvPicPr>
            <a:picLocks noChangeAspect="1" noChangeArrowheads="1"/>
          </p:cNvPicPr>
          <p:nvPr/>
        </p:nvPicPr>
        <p:blipFill>
          <a:blip r:embed="rId3" cstate="print">
            <a:lum bright="-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32" y="1052736"/>
            <a:ext cx="35050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29406"/>
            <a:ext cx="8298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rgbClr val="990033"/>
                </a:solidFill>
                <a:latin typeface="+mj-lt"/>
              </a:rPr>
              <a:t>Нос и носовая полость</a:t>
            </a:r>
            <a:endParaRPr lang="ru-RU" sz="54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92321"/>
            <a:ext cx="41044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defRPr/>
            </a:pPr>
            <a:r>
              <a:rPr lang="ru-RU" sz="4400" b="1" dirty="0" smtClean="0">
                <a:solidFill>
                  <a:srgbClr val="660066"/>
                </a:solidFill>
                <a:latin typeface="Times New Roman"/>
                <a:ea typeface="Calibri"/>
              </a:rPr>
              <a:t>нос </a:t>
            </a:r>
            <a:r>
              <a:rPr lang="ru-RU" sz="4400" b="1" dirty="0">
                <a:solidFill>
                  <a:srgbClr val="660066"/>
                </a:solidFill>
                <a:latin typeface="Times New Roman"/>
                <a:ea typeface="Calibri"/>
              </a:rPr>
              <a:t>– </a:t>
            </a:r>
            <a:r>
              <a:rPr lang="ru-RU" sz="4400" b="1" dirty="0" smtClean="0">
                <a:solidFill>
                  <a:srgbClr val="660066"/>
                </a:solidFill>
                <a:latin typeface="Times New Roman"/>
                <a:ea typeface="Calibri"/>
              </a:rPr>
              <a:t>воздух</a:t>
            </a: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002060"/>
                </a:solidFill>
                <a:latin typeface="Times New Roman"/>
                <a:ea typeface="Calibri"/>
              </a:rPr>
              <a:t>о</a:t>
            </a:r>
            <a:r>
              <a:rPr lang="ru-RU" sz="4400" dirty="0" smtClean="0">
                <a:solidFill>
                  <a:srgbClr val="002060"/>
                </a:solidFill>
                <a:latin typeface="Times New Roman"/>
                <a:ea typeface="Calibri"/>
              </a:rPr>
              <a:t>чищает</a:t>
            </a: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002060"/>
                </a:solidFill>
                <a:latin typeface="Times New Roman"/>
                <a:ea typeface="Calibri"/>
              </a:rPr>
              <a:t>у</a:t>
            </a:r>
            <a:r>
              <a:rPr lang="ru-RU" sz="4400" dirty="0" smtClean="0">
                <a:solidFill>
                  <a:srgbClr val="002060"/>
                </a:solidFill>
                <a:latin typeface="Times New Roman"/>
                <a:ea typeface="Calibri"/>
              </a:rPr>
              <a:t>влажняет</a:t>
            </a: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/>
                <a:ea typeface="Calibri"/>
              </a:rPr>
              <a:t>согревает</a:t>
            </a:r>
            <a:endParaRPr lang="ru-RU" sz="4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141493" y="1228299"/>
            <a:ext cx="900752" cy="464023"/>
          </a:xfrm>
          <a:custGeom>
            <a:avLst/>
            <a:gdLst>
              <a:gd name="connsiteX0" fmla="*/ 40943 w 900752"/>
              <a:gd name="connsiteY0" fmla="*/ 409432 h 464023"/>
              <a:gd name="connsiteX1" fmla="*/ 0 w 900752"/>
              <a:gd name="connsiteY1" fmla="*/ 327546 h 464023"/>
              <a:gd name="connsiteX2" fmla="*/ 232011 w 900752"/>
              <a:gd name="connsiteY2" fmla="*/ 68238 h 464023"/>
              <a:gd name="connsiteX3" fmla="*/ 464023 w 900752"/>
              <a:gd name="connsiteY3" fmla="*/ 0 h 464023"/>
              <a:gd name="connsiteX4" fmla="*/ 696035 w 900752"/>
              <a:gd name="connsiteY4" fmla="*/ 27295 h 464023"/>
              <a:gd name="connsiteX5" fmla="*/ 818865 w 900752"/>
              <a:gd name="connsiteY5" fmla="*/ 109182 h 464023"/>
              <a:gd name="connsiteX6" fmla="*/ 887104 w 900752"/>
              <a:gd name="connsiteY6" fmla="*/ 204716 h 464023"/>
              <a:gd name="connsiteX7" fmla="*/ 900752 w 900752"/>
              <a:gd name="connsiteY7" fmla="*/ 313898 h 464023"/>
              <a:gd name="connsiteX8" fmla="*/ 846161 w 900752"/>
              <a:gd name="connsiteY8" fmla="*/ 464023 h 464023"/>
              <a:gd name="connsiteX9" fmla="*/ 641444 w 900752"/>
              <a:gd name="connsiteY9" fmla="*/ 313898 h 464023"/>
              <a:gd name="connsiteX10" fmla="*/ 491319 w 900752"/>
              <a:gd name="connsiteY10" fmla="*/ 313898 h 464023"/>
              <a:gd name="connsiteX11" fmla="*/ 313898 w 900752"/>
              <a:gd name="connsiteY11" fmla="*/ 341194 h 464023"/>
              <a:gd name="connsiteX12" fmla="*/ 191068 w 900752"/>
              <a:gd name="connsiteY12" fmla="*/ 382137 h 464023"/>
              <a:gd name="connsiteX13" fmla="*/ 40943 w 900752"/>
              <a:gd name="connsiteY13" fmla="*/ 409432 h 4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0752" h="464023">
                <a:moveTo>
                  <a:pt x="40943" y="409432"/>
                </a:moveTo>
                <a:lnTo>
                  <a:pt x="0" y="327546"/>
                </a:lnTo>
                <a:lnTo>
                  <a:pt x="232011" y="68238"/>
                </a:lnTo>
                <a:lnTo>
                  <a:pt x="464023" y="0"/>
                </a:lnTo>
                <a:lnTo>
                  <a:pt x="696035" y="27295"/>
                </a:lnTo>
                <a:lnTo>
                  <a:pt x="818865" y="109182"/>
                </a:lnTo>
                <a:lnTo>
                  <a:pt x="887104" y="204716"/>
                </a:lnTo>
                <a:lnTo>
                  <a:pt x="900752" y="313898"/>
                </a:lnTo>
                <a:lnTo>
                  <a:pt x="846161" y="464023"/>
                </a:lnTo>
                <a:lnTo>
                  <a:pt x="641444" y="313898"/>
                </a:lnTo>
                <a:lnTo>
                  <a:pt x="491319" y="313898"/>
                </a:lnTo>
                <a:lnTo>
                  <a:pt x="313898" y="341194"/>
                </a:lnTo>
                <a:lnTo>
                  <a:pt x="191068" y="382137"/>
                </a:lnTo>
                <a:lnTo>
                  <a:pt x="40943" y="4094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915"/>
            <a:ext cx="9144000" cy="70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Scan0001"/>
          <p:cNvPicPr>
            <a:picLocks noChangeAspect="1" noChangeArrowheads="1"/>
          </p:cNvPicPr>
          <p:nvPr/>
        </p:nvPicPr>
        <p:blipFill>
          <a:blip r:embed="rId3" cstate="print">
            <a:lum bright="-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58" y="626227"/>
            <a:ext cx="3126047" cy="44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06348"/>
            <a:ext cx="5521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Calibri"/>
              </a:rPr>
              <a:t>проводит воздух</a:t>
            </a:r>
          </a:p>
          <a:p>
            <a:pPr fontAlgn="t">
              <a:defRPr/>
            </a:pPr>
            <a:endParaRPr lang="ru-RU" sz="8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Calibri"/>
              </a:rPr>
              <a:t>участвует в</a:t>
            </a:r>
          </a:p>
          <a:p>
            <a:pPr marL="354013" indent="-354013" fontAlgn="t"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Calibri"/>
              </a:rPr>
              <a:t>     голосообразовании</a:t>
            </a:r>
          </a:p>
          <a:p>
            <a:pPr fontAlgn="t">
              <a:defRPr/>
            </a:pPr>
            <a:endParaRPr lang="ru-RU" sz="8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Calibri"/>
              </a:rPr>
              <a:t>предотвращает проникновение 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</a:rPr>
              <a:t>вредных веществ в дыхательные пути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-24150"/>
            <a:ext cx="302433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</a:pPr>
            <a:r>
              <a:rPr lang="ru-RU" sz="5400" b="1" dirty="0">
                <a:solidFill>
                  <a:srgbClr val="990033"/>
                </a:solidFill>
                <a:latin typeface="+mj-lt"/>
              </a:rPr>
              <a:t>Гортань</a:t>
            </a:r>
          </a:p>
        </p:txBody>
      </p:sp>
      <p:pic>
        <p:nvPicPr>
          <p:cNvPr id="12" name="Рисунок 11" descr="Описание: гортан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6" t="-14932"/>
          <a:stretch>
            <a:fillRect/>
          </a:stretch>
        </p:blipFill>
        <p:spPr bwMode="auto">
          <a:xfrm>
            <a:off x="4365523" y="4364050"/>
            <a:ext cx="1154838" cy="224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Описание: 14408807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r="12962"/>
          <a:stretch>
            <a:fillRect/>
          </a:stretch>
        </p:blipFill>
        <p:spPr bwMode="auto">
          <a:xfrm>
            <a:off x="3218577" y="4941168"/>
            <a:ext cx="897367" cy="166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7213803" y="1600519"/>
            <a:ext cx="214984" cy="28803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Scan0001"/>
          <p:cNvPicPr>
            <a:picLocks noChangeAspect="1" noChangeArrowheads="1"/>
          </p:cNvPicPr>
          <p:nvPr/>
        </p:nvPicPr>
        <p:blipFill>
          <a:blip r:embed="rId3" cstate="print">
            <a:lum bright="-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41" y="373306"/>
            <a:ext cx="2939726" cy="41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14" y="1524627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rgbClr val="002060"/>
                </a:solidFill>
                <a:latin typeface="+mj-lt"/>
                <a:ea typeface="Calibri"/>
              </a:rPr>
              <a:t>о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ea typeface="Calibri"/>
              </a:rPr>
              <a:t>чищают воздух</a:t>
            </a: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Calibri"/>
              </a:rPr>
              <a:t>увлажняют </a:t>
            </a:r>
            <a:r>
              <a:rPr lang="ru-RU" sz="4000" dirty="0">
                <a:solidFill>
                  <a:srgbClr val="002060"/>
                </a:solidFill>
                <a:latin typeface="+mj-lt"/>
                <a:ea typeface="Calibri"/>
              </a:rPr>
              <a:t>воздух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18" y="188640"/>
            <a:ext cx="5102851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5400" b="1" dirty="0">
                <a:solidFill>
                  <a:srgbClr val="990033"/>
                </a:solidFill>
                <a:latin typeface="+mj-lt"/>
              </a:rPr>
              <a:t>Трахея. Бронхи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r="8424" b="5042"/>
          <a:stretch/>
        </p:blipFill>
        <p:spPr bwMode="auto">
          <a:xfrm rot="10800000">
            <a:off x="5940041" y="1772816"/>
            <a:ext cx="2939726" cy="2937406"/>
          </a:xfrm>
          <a:prstGeom prst="rect">
            <a:avLst/>
          </a:prstGeom>
          <a:noFill/>
        </p:spPr>
      </p:pic>
      <p:pic>
        <p:nvPicPr>
          <p:cNvPr id="8" name="Рисунок 7" descr="Описание: p00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13515" b="4805"/>
          <a:stretch>
            <a:fillRect/>
          </a:stretch>
        </p:blipFill>
        <p:spPr bwMode="auto">
          <a:xfrm>
            <a:off x="1763688" y="3170046"/>
            <a:ext cx="3024336" cy="29095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олилиния 11"/>
          <p:cNvSpPr/>
          <p:nvPr/>
        </p:nvSpPr>
        <p:spPr>
          <a:xfrm>
            <a:off x="6332548" y="1760561"/>
            <a:ext cx="1269255" cy="2240143"/>
          </a:xfrm>
          <a:custGeom>
            <a:avLst/>
            <a:gdLst>
              <a:gd name="connsiteX0" fmla="*/ 982652 w 1261804"/>
              <a:gd name="connsiteY0" fmla="*/ 0 h 2240143"/>
              <a:gd name="connsiteX1" fmla="*/ 1037243 w 1261804"/>
              <a:gd name="connsiteY1" fmla="*/ 900752 h 2240143"/>
              <a:gd name="connsiteX2" fmla="*/ 1255607 w 1261804"/>
              <a:gd name="connsiteY2" fmla="*/ 968991 h 2240143"/>
              <a:gd name="connsiteX3" fmla="*/ 764288 w 1261804"/>
              <a:gd name="connsiteY3" fmla="*/ 1023582 h 2240143"/>
              <a:gd name="connsiteX4" fmla="*/ 450389 w 1261804"/>
              <a:gd name="connsiteY4" fmla="*/ 1514902 h 2240143"/>
              <a:gd name="connsiteX5" fmla="*/ 395798 w 1261804"/>
              <a:gd name="connsiteY5" fmla="*/ 1869743 h 2240143"/>
              <a:gd name="connsiteX6" fmla="*/ 163786 w 1261804"/>
              <a:gd name="connsiteY6" fmla="*/ 2238233 h 2240143"/>
              <a:gd name="connsiteX7" fmla="*/ 354855 w 1261804"/>
              <a:gd name="connsiteY7" fmla="*/ 2006221 h 2240143"/>
              <a:gd name="connsiteX8" fmla="*/ 368503 w 1261804"/>
              <a:gd name="connsiteY8" fmla="*/ 1828800 h 2240143"/>
              <a:gd name="connsiteX9" fmla="*/ 13 w 1261804"/>
              <a:gd name="connsiteY9" fmla="*/ 1992573 h 2240143"/>
              <a:gd name="connsiteX10" fmla="*/ 354855 w 1261804"/>
              <a:gd name="connsiteY10" fmla="*/ 1842448 h 2240143"/>
              <a:gd name="connsiteX11" fmla="*/ 423094 w 1261804"/>
              <a:gd name="connsiteY11" fmla="*/ 1419367 h 2240143"/>
              <a:gd name="connsiteX12" fmla="*/ 13 w 1261804"/>
              <a:gd name="connsiteY12" fmla="*/ 1542197 h 2240143"/>
              <a:gd name="connsiteX13" fmla="*/ 436742 w 1261804"/>
              <a:gd name="connsiteY13" fmla="*/ 1460311 h 2240143"/>
              <a:gd name="connsiteX14" fmla="*/ 668753 w 1261804"/>
              <a:gd name="connsiteY14" fmla="*/ 1037230 h 2240143"/>
              <a:gd name="connsiteX15" fmla="*/ 191082 w 1261804"/>
              <a:gd name="connsiteY15" fmla="*/ 1050878 h 2240143"/>
              <a:gd name="connsiteX16" fmla="*/ 573219 w 1261804"/>
              <a:gd name="connsiteY16" fmla="*/ 982639 h 2240143"/>
              <a:gd name="connsiteX17" fmla="*/ 272968 w 1261804"/>
              <a:gd name="connsiteY17" fmla="*/ 832514 h 2240143"/>
              <a:gd name="connsiteX18" fmla="*/ 614162 w 1261804"/>
              <a:gd name="connsiteY18" fmla="*/ 955343 h 2240143"/>
              <a:gd name="connsiteX19" fmla="*/ 491333 w 1261804"/>
              <a:gd name="connsiteY19" fmla="*/ 586854 h 2240143"/>
              <a:gd name="connsiteX20" fmla="*/ 696049 w 1261804"/>
              <a:gd name="connsiteY20" fmla="*/ 1023582 h 2240143"/>
              <a:gd name="connsiteX21" fmla="*/ 491333 w 1261804"/>
              <a:gd name="connsiteY21" fmla="*/ 1433015 h 2240143"/>
              <a:gd name="connsiteX22" fmla="*/ 641458 w 1261804"/>
              <a:gd name="connsiteY22" fmla="*/ 1815152 h 2240143"/>
              <a:gd name="connsiteX23" fmla="*/ 559571 w 1261804"/>
              <a:gd name="connsiteY23" fmla="*/ 1856096 h 2240143"/>
              <a:gd name="connsiteX24" fmla="*/ 655106 w 1261804"/>
              <a:gd name="connsiteY24" fmla="*/ 1828800 h 224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61804" h="2240143">
                <a:moveTo>
                  <a:pt x="982652" y="0"/>
                </a:moveTo>
                <a:cubicBezTo>
                  <a:pt x="987201" y="369627"/>
                  <a:pt x="991751" y="739254"/>
                  <a:pt x="1037243" y="900752"/>
                </a:cubicBezTo>
                <a:cubicBezTo>
                  <a:pt x="1082735" y="1062250"/>
                  <a:pt x="1301100" y="948519"/>
                  <a:pt x="1255607" y="968991"/>
                </a:cubicBezTo>
                <a:cubicBezTo>
                  <a:pt x="1210114" y="989463"/>
                  <a:pt x="898491" y="932597"/>
                  <a:pt x="764288" y="1023582"/>
                </a:cubicBezTo>
                <a:cubicBezTo>
                  <a:pt x="630085" y="1114567"/>
                  <a:pt x="511804" y="1373875"/>
                  <a:pt x="450389" y="1514902"/>
                </a:cubicBezTo>
                <a:cubicBezTo>
                  <a:pt x="388974" y="1655929"/>
                  <a:pt x="443565" y="1749188"/>
                  <a:pt x="395798" y="1869743"/>
                </a:cubicBezTo>
                <a:cubicBezTo>
                  <a:pt x="348031" y="1990298"/>
                  <a:pt x="170610" y="2215487"/>
                  <a:pt x="163786" y="2238233"/>
                </a:cubicBezTo>
                <a:cubicBezTo>
                  <a:pt x="156962" y="2260979"/>
                  <a:pt x="320736" y="2074460"/>
                  <a:pt x="354855" y="2006221"/>
                </a:cubicBezTo>
                <a:cubicBezTo>
                  <a:pt x="388974" y="1937982"/>
                  <a:pt x="427643" y="1831075"/>
                  <a:pt x="368503" y="1828800"/>
                </a:cubicBezTo>
                <a:cubicBezTo>
                  <a:pt x="309363" y="1826525"/>
                  <a:pt x="2288" y="1990298"/>
                  <a:pt x="13" y="1992573"/>
                </a:cubicBezTo>
                <a:cubicBezTo>
                  <a:pt x="-2262" y="1994848"/>
                  <a:pt x="284342" y="1937982"/>
                  <a:pt x="354855" y="1842448"/>
                </a:cubicBezTo>
                <a:cubicBezTo>
                  <a:pt x="425368" y="1746914"/>
                  <a:pt x="482234" y="1469409"/>
                  <a:pt x="423094" y="1419367"/>
                </a:cubicBezTo>
                <a:cubicBezTo>
                  <a:pt x="363954" y="1369325"/>
                  <a:pt x="-2262" y="1535373"/>
                  <a:pt x="13" y="1542197"/>
                </a:cubicBezTo>
                <a:cubicBezTo>
                  <a:pt x="2288" y="1549021"/>
                  <a:pt x="325285" y="1544472"/>
                  <a:pt x="436742" y="1460311"/>
                </a:cubicBezTo>
                <a:cubicBezTo>
                  <a:pt x="548199" y="1376150"/>
                  <a:pt x="709696" y="1105469"/>
                  <a:pt x="668753" y="1037230"/>
                </a:cubicBezTo>
                <a:cubicBezTo>
                  <a:pt x="627810" y="968991"/>
                  <a:pt x="207004" y="1059977"/>
                  <a:pt x="191082" y="1050878"/>
                </a:cubicBezTo>
                <a:cubicBezTo>
                  <a:pt x="175160" y="1041780"/>
                  <a:pt x="559571" y="1019033"/>
                  <a:pt x="573219" y="982639"/>
                </a:cubicBezTo>
                <a:cubicBezTo>
                  <a:pt x="586867" y="946245"/>
                  <a:pt x="266144" y="837063"/>
                  <a:pt x="272968" y="832514"/>
                </a:cubicBezTo>
                <a:cubicBezTo>
                  <a:pt x="279792" y="827965"/>
                  <a:pt x="577768" y="996286"/>
                  <a:pt x="614162" y="955343"/>
                </a:cubicBezTo>
                <a:cubicBezTo>
                  <a:pt x="650556" y="914400"/>
                  <a:pt x="477685" y="575481"/>
                  <a:pt x="491333" y="586854"/>
                </a:cubicBezTo>
                <a:cubicBezTo>
                  <a:pt x="504981" y="598227"/>
                  <a:pt x="696049" y="882555"/>
                  <a:pt x="696049" y="1023582"/>
                </a:cubicBezTo>
                <a:cubicBezTo>
                  <a:pt x="696049" y="1164609"/>
                  <a:pt x="500431" y="1301087"/>
                  <a:pt x="491333" y="1433015"/>
                </a:cubicBezTo>
                <a:cubicBezTo>
                  <a:pt x="482234" y="1564943"/>
                  <a:pt x="630085" y="1744639"/>
                  <a:pt x="641458" y="1815152"/>
                </a:cubicBezTo>
                <a:cubicBezTo>
                  <a:pt x="652831" y="1885666"/>
                  <a:pt x="557296" y="1853821"/>
                  <a:pt x="559571" y="1856096"/>
                </a:cubicBezTo>
                <a:cubicBezTo>
                  <a:pt x="561846" y="1858371"/>
                  <a:pt x="608476" y="1843585"/>
                  <a:pt x="655106" y="182880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Scan0001"/>
          <p:cNvPicPr>
            <a:picLocks noChangeAspect="1" noChangeArrowheads="1"/>
          </p:cNvPicPr>
          <p:nvPr/>
        </p:nvPicPr>
        <p:blipFill>
          <a:blip r:embed="rId3" cstate="print">
            <a:lum bright="-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41" y="373306"/>
            <a:ext cx="2939726" cy="41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65462"/>
            <a:ext cx="57605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defRPr/>
            </a:pPr>
            <a:r>
              <a:rPr lang="ru-RU" sz="4000" b="1" dirty="0" smtClean="0">
                <a:solidFill>
                  <a:srgbClr val="660066"/>
                </a:solidFill>
                <a:latin typeface="+mj-lt"/>
                <a:ea typeface="Calibri"/>
              </a:rPr>
              <a:t>лёгкие </a:t>
            </a:r>
            <a:r>
              <a:rPr lang="ru-RU" sz="4000" b="1" dirty="0">
                <a:solidFill>
                  <a:srgbClr val="660066"/>
                </a:solidFill>
                <a:latin typeface="+mj-lt"/>
                <a:ea typeface="Calibri"/>
              </a:rPr>
              <a:t>– кровь</a:t>
            </a: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Calibri"/>
              </a:rPr>
              <a:t>берёт кислород</a:t>
            </a:r>
            <a:endParaRPr lang="ru-RU" sz="4000" dirty="0">
              <a:solidFill>
                <a:srgbClr val="002060"/>
              </a:solidFill>
              <a:latin typeface="+mj-lt"/>
              <a:ea typeface="Calibri"/>
            </a:endParaRP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Calibri"/>
              </a:rPr>
              <a:t>отдаёт </a:t>
            </a:r>
            <a:r>
              <a:rPr lang="ru-RU" sz="4000" dirty="0">
                <a:solidFill>
                  <a:srgbClr val="002060"/>
                </a:solidFill>
                <a:latin typeface="+mj-lt"/>
                <a:ea typeface="Calibri"/>
              </a:rPr>
              <a:t>углекислый газ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429" y="116632"/>
            <a:ext cx="3520829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</a:pPr>
            <a:r>
              <a:rPr lang="ru-RU" sz="5400" b="1" dirty="0">
                <a:solidFill>
                  <a:srgbClr val="990033"/>
                </a:solidFill>
                <a:latin typeface="+mj-lt"/>
              </a:rPr>
              <a:t>Лёгкие</a:t>
            </a:r>
          </a:p>
        </p:txBody>
      </p:sp>
      <p:pic>
        <p:nvPicPr>
          <p:cNvPr id="10" name="Рисунок 9" descr="Описание: liver_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1" y="4149080"/>
            <a:ext cx="2271155" cy="1584536"/>
          </a:xfrm>
          <a:prstGeom prst="rect">
            <a:avLst/>
          </a:prstGeom>
          <a:noFill/>
          <a:ln w="9525" cmpd="sng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11" name="Рисунок 10" descr="Описание: легкие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9306"/>
          <a:stretch/>
        </p:blipFill>
        <p:spPr bwMode="auto">
          <a:xfrm>
            <a:off x="5940041" y="1718454"/>
            <a:ext cx="2842927" cy="26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195736" y="5733616"/>
            <a:ext cx="2566885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990033"/>
                </a:solidFill>
                <a:latin typeface="+mj-lt"/>
                <a:ea typeface="Calibri"/>
              </a:rPr>
              <a:t>альвеолы</a:t>
            </a:r>
            <a:endParaRPr lang="ru-RU" sz="4000" b="1" dirty="0">
              <a:solidFill>
                <a:srgbClr val="990033"/>
              </a:solidFill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7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267</Words>
  <Application>Microsoft Office PowerPoint</Application>
  <PresentationFormat>Экран (4:3)</PresentationFormat>
  <Paragraphs>117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KaMo.by Admin</dc:creator>
  <cp:lastModifiedBy>KaMo.by Admin</cp:lastModifiedBy>
  <cp:revision>46</cp:revision>
  <dcterms:created xsi:type="dcterms:W3CDTF">2018-04-23T17:36:42Z</dcterms:created>
  <dcterms:modified xsi:type="dcterms:W3CDTF">2018-04-26T06:09:51Z</dcterms:modified>
</cp:coreProperties>
</file>